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80" r:id="rId4"/>
    <p:sldId id="272" r:id="rId5"/>
    <p:sldId id="281" r:id="rId6"/>
    <p:sldId id="282" r:id="rId7"/>
    <p:sldId id="414" r:id="rId8"/>
    <p:sldId id="284" r:id="rId9"/>
    <p:sldId id="273" r:id="rId10"/>
    <p:sldId id="412" r:id="rId11"/>
    <p:sldId id="275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"/>
    <p:restoredTop sz="92141"/>
  </p:normalViewPr>
  <p:slideViewPr>
    <p:cSldViewPr snapToGrid="0" snapToObjects="1">
      <p:cViewPr varScale="1">
        <p:scale>
          <a:sx n="88" d="100"/>
          <a:sy n="88" d="100"/>
        </p:scale>
        <p:origin x="-192" y="-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42E8B-CFED-EB4F-9BD0-55B414770B03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3DC23-F1D9-9F43-A8B5-A5E60BAC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7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A74AEEBB-8A06-E74D-936A-C57320E1A4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B4C611-924C-9146-B174-076E04EF90A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FA5E2196-09DF-2748-AF6D-10378DE8D5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C6604BD-B558-A94C-8EF1-4FA5E4CD2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17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FB0080AF-CB82-4C47-BD16-35918414D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BF0B63-B564-F142-84F4-3B4F4B46BA2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C438CD74-FB84-3643-BD94-BB107A66A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7871F30-DD36-A94C-A83C-55B888DF7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25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027666F8-9C87-5F47-9683-684A190B9C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83920B-F975-0D45-A2E7-ED5529D5E13E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52855F6-F5C4-1B40-B202-5F92F38A6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09BEF52-54B1-914A-A67C-2D9BFB742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19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33E22A2B-915A-194C-A447-F0645CD3F5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B1D39F-9148-0140-82B4-2CC01F2508F4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88F14BA4-45E5-644F-B3B5-22FC059953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EF4487C5-644E-C741-A359-FDB114C4D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83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A10736FA-1450-8246-A8FF-991564FBD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403B5E-E948-494E-A380-C34B21BAFF31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FA8D3E0D-165D-5B42-9BFB-91110C4E6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785B4B6-3BD8-1C45-848F-84B103F9B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05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F311A-E7B3-D049-BE99-7D7FD3D4D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BA26E-DF30-DB4C-88BF-83406411F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039EA-F6A5-4945-ABE4-C6692A67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5A0C-EB87-CB4E-A646-12BC57464183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BE5A4-868D-B943-9AAA-438D2C01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D778E-C0B1-D64D-BC2D-F5CEC519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15D8-491C-634A-BD90-DC3EFCD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A917-AFC4-EE41-8EC6-69602E68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09D64-9918-5344-957A-59E270CB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ADE2C-975A-F84D-A6F6-E7132F03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5A0C-EB87-CB4E-A646-12BC57464183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BDB22-4D4C-8B40-8184-AA90AF02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BBCA2-018A-CC4C-9310-6B5D6011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15D8-491C-634A-BD90-DC3EFCD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8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EF33D1-FC38-FD4E-B216-7431E9095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16D0A-AE46-BA40-ACF9-DE3A4B7A9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0F675-AA4B-FB45-9B69-0DEEC18E6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5A0C-EB87-CB4E-A646-12BC57464183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FAA5F-C61C-144A-B28A-897B832B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E196C-C0F5-F944-B1C1-A31C8175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15D8-491C-634A-BD90-DC3EFCD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2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5D13-F9CB-DF49-B15B-9B203009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C333-53E9-2048-AD1F-4D36BE657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BE600-31FA-3C4E-AAF1-E0D26617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5A0C-EB87-CB4E-A646-12BC57464183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ADE94-196E-B34D-BDD8-89329DCF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39CD5-5152-2A42-BF81-97B9796B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15D8-491C-634A-BD90-DC3EFCD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1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E3C9-9764-4F4C-97FE-2D5917CE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3129B-9E79-3144-9470-87A545D3B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AF45D-B8BC-F249-97F3-F382DE9F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5A0C-EB87-CB4E-A646-12BC57464183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645D-9CEF-994F-9394-1FCD5DDE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CA63F-2F64-4446-ABF1-CB6E3E69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15D8-491C-634A-BD90-DC3EFCD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2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B71D8-7ACF-1B47-8604-9E3AD4FD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018CB-05B4-9047-B44C-CFA1EF9AF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A59CB-3D5E-A14C-9816-B38B18F49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03A3A-3737-134A-BC7D-B8A8D0C2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5A0C-EB87-CB4E-A646-12BC57464183}" type="datetimeFigureOut">
              <a:rPr lang="en-US" smtClean="0"/>
              <a:t>8/28/19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44CA0-8C9B-DE42-881E-CEFC2E42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9BB26-7A01-B243-B6D2-F1AAFAA4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15D8-491C-634A-BD90-DC3EFCD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3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35D5-F61A-034A-A5C6-A3902209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937B3-1A7A-6D44-8041-64D5885AD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88C2F-DA6F-0345-9B39-3CA0621ED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40B1B-8343-AF42-B005-86C54BF81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27CC1-DFA0-A545-A688-DEFD14A01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5B2FD7-58F4-844D-9775-15900389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5A0C-EB87-CB4E-A646-12BC57464183}" type="datetimeFigureOut">
              <a:rPr lang="en-US" smtClean="0"/>
              <a:t>8/28/19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1F4983-F9A6-3343-91EF-C3C98EE7E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C9FA1-7822-1E48-8CB1-340F1EBD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15D8-491C-634A-BD90-DC3EFCD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63CE-BC48-5C49-887B-A009B1EE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42224-22D7-7944-8FCF-E669E594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5A0C-EB87-CB4E-A646-12BC57464183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F9531-0114-E443-8D93-17EF6610B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1CE1C-AE9A-9648-B347-DBBEBFA0D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15D8-491C-634A-BD90-DC3EFCD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6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9576C3-0134-4F49-BD35-0C0080F8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5A0C-EB87-CB4E-A646-12BC57464183}" type="datetimeFigureOut">
              <a:rPr lang="en-US" smtClean="0"/>
              <a:t>8/28/19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6C7A9-596C-0544-9293-EE6711B0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E6505-7D91-5A41-AADE-597E9704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15D8-491C-634A-BD90-DC3EFCD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3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A982-2E07-664D-B776-1D72637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A4C84-8178-FD43-8946-B45D6555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D9D92-FC4F-084A-96F9-589DD4568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E6F44-CCA0-4742-993D-E96B8CC7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5A0C-EB87-CB4E-A646-12BC57464183}" type="datetimeFigureOut">
              <a:rPr lang="en-US" smtClean="0"/>
              <a:t>8/28/19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12A2-9F44-4A47-AA03-B185EB9F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C2E97-0062-3E4B-9308-FA6306F2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15D8-491C-634A-BD90-DC3EFCD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8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7EFB-F12D-B542-A071-CA40BFB3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3EA09-77CC-284E-8241-CB04728E1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46FE1-CECA-7541-B990-46BC0962F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5056A-FEFA-1148-BF10-5690EC6A7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5A0C-EB87-CB4E-A646-12BC57464183}" type="datetimeFigureOut">
              <a:rPr lang="en-US" smtClean="0"/>
              <a:t>8/28/19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893CC-2F1E-CD47-A358-134F42F2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9F465-14E5-3F49-AFE4-2A375165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15D8-491C-634A-BD90-DC3EFCD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8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0FE51F-EF2C-6342-8248-9C3F2F86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D0A27-9E49-9B4E-A121-071AB0D5F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CA13B-B045-D548-9A41-310D3E994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5A0C-EB87-CB4E-A646-12BC57464183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947B-7EE8-DC4E-84A1-FA878CE0B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5372B-4154-4742-9FFA-4E8050041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E15D8-491C-634A-BD90-DC3EFCD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Solid__Liquid__Gas.asf" TargetMode="Externa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kingcounty.gov/environment/waterandland/groundwater/education/animation.aspx" TargetMode="Externa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ochesterdat.com/watercycle/watercycle7.html" TargetMode="Externa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gif"/><Relationship Id="rId4" Type="http://schemas.openxmlformats.org/officeDocument/2006/relationships/hyperlink" Target="Waters%203%20states.asf" TargetMode="External"/><Relationship Id="rId9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gif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rthguide.ucsd.edu/earthguide/diagrams/watercycle/index.html" TargetMode="Externa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The%20Sun,%20Water%20Cycle,%20and%20Climate.asx" TargetMode="External"/><Relationship Id="rId10" Type="http://schemas.openxmlformats.org/officeDocument/2006/relationships/image" Target="../media/image9.gif"/><Relationship Id="rId4" Type="http://schemas.openxmlformats.org/officeDocument/2006/relationships/hyperlink" Target="The%20Water%20Cycle%20%20and%20Clouds.asx" TargetMode="External"/><Relationship Id="rId9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31048-61DD-9645-A811-251D624A1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Water cycle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A1F23-5364-964B-8DAC-E863F38D2B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8-28-19</a:t>
            </a:r>
          </a:p>
        </p:txBody>
      </p:sp>
    </p:spTree>
    <p:extLst>
      <p:ext uri="{BB962C8B-B14F-4D97-AF65-F5344CB8AC3E}">
        <p14:creationId xmlns:p14="http://schemas.microsoft.com/office/powerpoint/2010/main" val="111586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4498" name="Oval 2">
            <a:extLst>
              <a:ext uri="{FF2B5EF4-FFF2-40B4-BE49-F238E27FC236}">
                <a16:creationId xmlns:a16="http://schemas.microsoft.com/office/drawing/2014/main" id="{D47600ED-737B-CC4D-B66F-F8447B821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7600" y="-2971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3730" name="WordArt 3" descr="animated_background">
            <a:extLst>
              <a:ext uri="{FF2B5EF4-FFF2-40B4-BE49-F238E27FC236}">
                <a16:creationId xmlns:a16="http://schemas.microsoft.com/office/drawing/2014/main" id="{F1EEFD4D-AE4E-0C4B-9F6B-5274EED0B4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962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Water Cycle</a:t>
            </a:r>
          </a:p>
        </p:txBody>
      </p:sp>
      <p:grpSp>
        <p:nvGrpSpPr>
          <p:cNvPr id="73731" name="Group 4">
            <a:extLst>
              <a:ext uri="{FF2B5EF4-FFF2-40B4-BE49-F238E27FC236}">
                <a16:creationId xmlns:a16="http://schemas.microsoft.com/office/drawing/2014/main" id="{FF7E4CC4-81CB-A348-AE93-A342F7D6D524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73736" name="Picture 5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E76D167B-CC24-4640-990E-A8416DED84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7" name="Text Box 6">
              <a:extLst>
                <a:ext uri="{FF2B5EF4-FFF2-40B4-BE49-F238E27FC236}">
                  <a16:creationId xmlns:a16="http://schemas.microsoft.com/office/drawing/2014/main" id="{EAD9BF06-37C3-5B4C-BA40-38B625E2A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73732" name="Rectangle 7">
            <a:extLst>
              <a:ext uri="{FF2B5EF4-FFF2-40B4-BE49-F238E27FC236}">
                <a16:creationId xmlns:a16="http://schemas.microsoft.com/office/drawing/2014/main" id="{A4B60BC7-E450-0647-AA32-524B61EC8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172200"/>
            <a:ext cx="3200400" cy="4572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hlinkClick r:id="rId5" action="ppaction://hlinkfile"/>
              </a:rPr>
              <a:t>Solid, Liquid, Gas Video</a:t>
            </a:r>
            <a:r>
              <a:rPr lang="en-US" altLang="en-US" sz="1800">
                <a:solidFill>
                  <a:schemeClr val="bg1"/>
                </a:solidFill>
              </a:rPr>
              <a:t> </a:t>
            </a:r>
            <a:r>
              <a:rPr lang="en-US" altLang="en-US" sz="1000">
                <a:solidFill>
                  <a:schemeClr val="bg1"/>
                </a:solidFill>
              </a:rPr>
              <a:t>2:50</a:t>
            </a:r>
          </a:p>
        </p:txBody>
      </p:sp>
      <p:sp>
        <p:nvSpPr>
          <p:cNvPr id="73733" name="Rectangle 8" descr="gggg05_018">
            <a:extLst>
              <a:ext uri="{FF2B5EF4-FFF2-40B4-BE49-F238E27FC236}">
                <a16:creationId xmlns:a16="http://schemas.microsoft.com/office/drawing/2014/main" id="{B8D38E2A-F309-BB4F-8CC8-4395510F9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33400"/>
            <a:ext cx="3733800" cy="27432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3734" name="Picture 9" descr="insects_dew01">
            <a:extLst>
              <a:ext uri="{FF2B5EF4-FFF2-40B4-BE49-F238E27FC236}">
                <a16:creationId xmlns:a16="http://schemas.microsoft.com/office/drawing/2014/main" id="{000B5A8C-76AB-6C4B-8405-CD6340F1C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"/>
            <a:ext cx="3581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6" name="Text Box 10">
            <a:extLst>
              <a:ext uri="{FF2B5EF4-FFF2-40B4-BE49-F238E27FC236}">
                <a16:creationId xmlns:a16="http://schemas.microsoft.com/office/drawing/2014/main" id="{303B42DF-7DCD-CC4B-9E12-6D66B81F8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1"/>
            <a:ext cx="8305800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1"/>
                </a:solidFill>
              </a:rPr>
              <a:t>· </a:t>
            </a:r>
            <a:r>
              <a:rPr lang="en-US" altLang="en-US" sz="2700" b="1" i="1" u="sng" dirty="0">
                <a:solidFill>
                  <a:schemeClr val="bg1"/>
                </a:solidFill>
              </a:rPr>
              <a:t>Condensation</a:t>
            </a:r>
            <a:r>
              <a:rPr lang="en-US" altLang="en-US" sz="2700" i="1" dirty="0">
                <a:solidFill>
                  <a:schemeClr val="bg1"/>
                </a:solidFill>
              </a:rPr>
              <a:t> </a:t>
            </a:r>
            <a:r>
              <a:rPr lang="en-US" altLang="en-US" sz="2700" dirty="0">
                <a:solidFill>
                  <a:schemeClr val="bg1"/>
                </a:solidFill>
              </a:rPr>
              <a:t>happens in the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1"/>
                </a:solidFill>
              </a:rPr>
              <a:t>atmosphere as water vapor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1"/>
                </a:solidFill>
              </a:rPr>
              <a:t>changes to water droplets.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1"/>
                </a:solidFill>
              </a:rPr>
              <a:t>· Clouds form as a result of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1"/>
                </a:solidFill>
              </a:rPr>
              <a:t> condensation.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1"/>
                </a:solidFill>
              </a:rPr>
              <a:t>· </a:t>
            </a:r>
            <a:r>
              <a:rPr lang="en-US" altLang="en-US" sz="2700" b="1" i="1" u="sng" dirty="0">
                <a:solidFill>
                  <a:schemeClr val="bg1"/>
                </a:solidFill>
              </a:rPr>
              <a:t>Dew</a:t>
            </a:r>
            <a:r>
              <a:rPr lang="en-US" altLang="en-US" sz="2700" i="1" dirty="0">
                <a:solidFill>
                  <a:schemeClr val="bg1"/>
                </a:solidFill>
              </a:rPr>
              <a:t> </a:t>
            </a:r>
            <a:r>
              <a:rPr lang="en-US" altLang="en-US" sz="2700" dirty="0">
                <a:solidFill>
                  <a:schemeClr val="bg1"/>
                </a:solidFill>
              </a:rPr>
              <a:t>forms when water vapor condenses directly onto a surface;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1"/>
                </a:solidFill>
              </a:rPr>
              <a:t>· </a:t>
            </a:r>
            <a:r>
              <a:rPr lang="en-US" altLang="en-US" sz="2700" b="1" i="1" u="sng" dirty="0">
                <a:solidFill>
                  <a:schemeClr val="bg1"/>
                </a:solidFill>
              </a:rPr>
              <a:t>Frost</a:t>
            </a:r>
            <a:r>
              <a:rPr lang="en-US" altLang="en-US" sz="2700" i="1" dirty="0">
                <a:solidFill>
                  <a:schemeClr val="bg1"/>
                </a:solidFill>
              </a:rPr>
              <a:t> </a:t>
            </a:r>
            <a:r>
              <a:rPr lang="en-US" altLang="en-US" sz="2700" dirty="0">
                <a:solidFill>
                  <a:schemeClr val="bg1"/>
                </a:solidFill>
              </a:rPr>
              <a:t>forms when water vapor changes from gas directly to ice crystals on a surface when the temperature at which condensing would take place is at the freezing point or below.</a:t>
            </a:r>
          </a:p>
        </p:txBody>
      </p:sp>
    </p:spTree>
    <p:extLst>
      <p:ext uri="{BB962C8B-B14F-4D97-AF65-F5344CB8AC3E}">
        <p14:creationId xmlns:p14="http://schemas.microsoft.com/office/powerpoint/2010/main" val="372227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4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4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4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4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4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4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4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4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4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4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4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4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4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4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4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4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4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4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4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4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4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4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4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4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35" name="Oval 7">
            <a:extLst>
              <a:ext uri="{FF2B5EF4-FFF2-40B4-BE49-F238E27FC236}">
                <a16:creationId xmlns:a16="http://schemas.microsoft.com/office/drawing/2014/main" id="{395C4ED8-8CFC-C548-BCF8-A56AD2CB8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9D5EF6E2-5DA3-3D46-A177-90DD735CE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90600"/>
            <a:ext cx="82296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800" i="1" u="sng" dirty="0">
                <a:solidFill>
                  <a:schemeClr val="bg1"/>
                </a:solidFill>
              </a:rPr>
              <a:t>Run-off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· If precipitation falls on land surfaces, it always attempts to move back toward sea level as </a:t>
            </a:r>
            <a:r>
              <a:rPr lang="en-US" altLang="en-US" sz="2800" i="1" u="sng" dirty="0">
                <a:solidFill>
                  <a:schemeClr val="bg1"/>
                </a:solidFill>
              </a:rPr>
              <a:t>surface-water flow</a:t>
            </a:r>
            <a:r>
              <a:rPr lang="en-US" altLang="en-US" sz="2800" i="1" dirty="0">
                <a:solidFill>
                  <a:schemeClr val="bg1"/>
                </a:solidFill>
              </a:rPr>
              <a:t> </a:t>
            </a:r>
            <a:r>
              <a:rPr lang="en-US" altLang="en-US" sz="2800" dirty="0">
                <a:solidFill>
                  <a:schemeClr val="bg1"/>
                </a:solidFill>
              </a:rPr>
              <a:t>or </a:t>
            </a:r>
            <a:r>
              <a:rPr lang="en-US" altLang="en-US" sz="2800" i="1" u="sng" dirty="0">
                <a:solidFill>
                  <a:schemeClr val="bg1"/>
                </a:solidFill>
              </a:rPr>
              <a:t>groundwater flow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· The surface that receives the precipitation determines its flow back towards sea level.</a:t>
            </a:r>
          </a:p>
        </p:txBody>
      </p:sp>
      <p:sp>
        <p:nvSpPr>
          <p:cNvPr id="74755" name="WordArt 5" descr="animated_background">
            <a:extLst>
              <a:ext uri="{FF2B5EF4-FFF2-40B4-BE49-F238E27FC236}">
                <a16:creationId xmlns:a16="http://schemas.microsoft.com/office/drawing/2014/main" id="{8E4AB0BC-9540-0740-B7BB-C9B042B828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962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Water Cycle</a:t>
            </a:r>
          </a:p>
        </p:txBody>
      </p:sp>
      <p:grpSp>
        <p:nvGrpSpPr>
          <p:cNvPr id="74756" name="Group 8">
            <a:extLst>
              <a:ext uri="{FF2B5EF4-FFF2-40B4-BE49-F238E27FC236}">
                <a16:creationId xmlns:a16="http://schemas.microsoft.com/office/drawing/2014/main" id="{3ED213A6-1DDA-EA42-BD72-E359DA4F4DD3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74758" name="Picture 9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43DD7F49-6F23-F840-85CC-4BB2011891F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9" name="Text Box 10">
              <a:extLst>
                <a:ext uri="{FF2B5EF4-FFF2-40B4-BE49-F238E27FC236}">
                  <a16:creationId xmlns:a16="http://schemas.microsoft.com/office/drawing/2014/main" id="{A0A156BB-F12C-A540-8675-7F10783D2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74757" name="Rectangle 12">
            <a:extLst>
              <a:ext uri="{FF2B5EF4-FFF2-40B4-BE49-F238E27FC236}">
                <a16:creationId xmlns:a16="http://schemas.microsoft.com/office/drawing/2014/main" id="{17D94943-C32D-9946-B678-CB9462C3A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172200"/>
            <a:ext cx="3429000" cy="4572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hlinkClick r:id="rId5"/>
              </a:rPr>
              <a:t>Groundwater Story Animation</a:t>
            </a:r>
            <a:endParaRPr lang="en-US" alt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781" name="Oval 5">
            <a:extLst>
              <a:ext uri="{FF2B5EF4-FFF2-40B4-BE49-F238E27FC236}">
                <a16:creationId xmlns:a16="http://schemas.microsoft.com/office/drawing/2014/main" id="{8C4402E9-EFA9-1344-826B-BC6ED1000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892828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F4FEA59E-2FE9-6D43-9093-C2B3B1633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762000"/>
            <a:ext cx="7696200" cy="55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Examples are: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· Water will remain on the surface when the surface is not porous or the precipitation is falling too fast for the water to sink into the ground.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· Water will sink into the ground when the surface is porous and there is lots of space in the soil to hold the water.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grpSp>
        <p:nvGrpSpPr>
          <p:cNvPr id="75779" name="Group 6">
            <a:extLst>
              <a:ext uri="{FF2B5EF4-FFF2-40B4-BE49-F238E27FC236}">
                <a16:creationId xmlns:a16="http://schemas.microsoft.com/office/drawing/2014/main" id="{155962D5-2381-1547-ACF7-61F3B5656E93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2" name="Picture 7" descr="tornado_animation">
              <a:hlinkClick r:id="rId2" action="ppaction://hlinksldjump"/>
              <a:extLst>
                <a:ext uri="{FF2B5EF4-FFF2-40B4-BE49-F238E27FC236}">
                  <a16:creationId xmlns:a16="http://schemas.microsoft.com/office/drawing/2014/main" id="{DD304971-AE92-5E46-BA49-D7CB12C55B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8">
              <a:extLst>
                <a:ext uri="{FF2B5EF4-FFF2-40B4-BE49-F238E27FC236}">
                  <a16:creationId xmlns:a16="http://schemas.microsoft.com/office/drawing/2014/main" id="{6CB74805-6690-6847-841F-52FFA10F7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94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039" name="Oval 7">
            <a:extLst>
              <a:ext uri="{FF2B5EF4-FFF2-40B4-BE49-F238E27FC236}">
                <a16:creationId xmlns:a16="http://schemas.microsoft.com/office/drawing/2014/main" id="{3DC9DAAA-DDDC-1643-802D-F3F6C0A18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6322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60418" name="WordArt 4" descr="animated_background">
            <a:extLst>
              <a:ext uri="{FF2B5EF4-FFF2-40B4-BE49-F238E27FC236}">
                <a16:creationId xmlns:a16="http://schemas.microsoft.com/office/drawing/2014/main" id="{657D6465-7D82-D548-95B8-08AA8C7696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962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Water Cycle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842B5925-B1BE-DD47-9A6E-748CCA1DD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9060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includes precipitation, evaporation, transpiration, condensation, surface-water flow, and groundwater flow 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2C6FFEF2-836D-FF4C-9F09-1D29489CD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67000"/>
            <a:ext cx="7696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Water is always moving between the atmosphere (troposphere) and surface of Earth.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Each components of the </a:t>
            </a:r>
            <a:r>
              <a:rPr lang="en-US" altLang="en-US" i="1" dirty="0">
                <a:solidFill>
                  <a:schemeClr val="bg1"/>
                </a:solidFill>
              </a:rPr>
              <a:t>water cycle </a:t>
            </a:r>
            <a:r>
              <a:rPr lang="en-US" altLang="en-US" dirty="0">
                <a:solidFill>
                  <a:schemeClr val="bg1"/>
                </a:solidFill>
              </a:rPr>
              <a:t>process has certain conditions under which each form of precipitation develops:</a:t>
            </a:r>
          </a:p>
        </p:txBody>
      </p:sp>
      <p:grpSp>
        <p:nvGrpSpPr>
          <p:cNvPr id="60421" name="Group 8">
            <a:extLst>
              <a:ext uri="{FF2B5EF4-FFF2-40B4-BE49-F238E27FC236}">
                <a16:creationId xmlns:a16="http://schemas.microsoft.com/office/drawing/2014/main" id="{7E93A439-6768-8A44-B82A-3B09C3E93B1C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60422" name="Picture 9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86686FD5-773B-654B-98FC-FB5BF40A35D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3" name="Text Box 10">
              <a:extLst>
                <a:ext uri="{FF2B5EF4-FFF2-40B4-BE49-F238E27FC236}">
                  <a16:creationId xmlns:a16="http://schemas.microsoft.com/office/drawing/2014/main" id="{E768490E-E644-4C44-B63E-7C863EA93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376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 descr="gggg05_018">
            <a:extLst>
              <a:ext uri="{FF2B5EF4-FFF2-40B4-BE49-F238E27FC236}">
                <a16:creationId xmlns:a16="http://schemas.microsoft.com/office/drawing/2014/main" id="{458B811A-71E1-BE4E-921B-B45D14B34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0"/>
            <a:ext cx="7315200" cy="5715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61442" name="Group 3">
            <a:extLst>
              <a:ext uri="{FF2B5EF4-FFF2-40B4-BE49-F238E27FC236}">
                <a16:creationId xmlns:a16="http://schemas.microsoft.com/office/drawing/2014/main" id="{CCADEFD5-9ECB-3B4D-A2C3-DC448BA4B159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61444" name="Picture 4" descr="tornado_animation">
              <a:hlinkClick r:id="rId4" action="ppaction://hlinksldjump"/>
              <a:extLst>
                <a:ext uri="{FF2B5EF4-FFF2-40B4-BE49-F238E27FC236}">
                  <a16:creationId xmlns:a16="http://schemas.microsoft.com/office/drawing/2014/main" id="{4F37BF49-3170-5F49-B91F-A6C904C5D6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5" name="Text Box 5">
              <a:extLst>
                <a:ext uri="{FF2B5EF4-FFF2-40B4-BE49-F238E27FC236}">
                  <a16:creationId xmlns:a16="http://schemas.microsoft.com/office/drawing/2014/main" id="{5C82FC2C-05BD-B34F-86FA-10A33C8A9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pic>
        <p:nvPicPr>
          <p:cNvPr id="61443" name="Picture 9" descr="SciStratFig5-1">
            <a:extLst>
              <a:ext uri="{FF2B5EF4-FFF2-40B4-BE49-F238E27FC236}">
                <a16:creationId xmlns:a16="http://schemas.microsoft.com/office/drawing/2014/main" id="{10DB00A4-0AB3-7640-829A-A50E842B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70104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04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2" name="Oval 6">
            <a:extLst>
              <a:ext uri="{FF2B5EF4-FFF2-40B4-BE49-F238E27FC236}">
                <a16:creationId xmlns:a16="http://schemas.microsoft.com/office/drawing/2014/main" id="{0A0FDF1F-557A-DE4F-815A-ACCA3312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12C44859-C36B-FC4B-B86C-683890A13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66800"/>
            <a:ext cx="79248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u="sng" dirty="0">
                <a:solidFill>
                  <a:schemeClr val="bg1"/>
                </a:solidFill>
              </a:rPr>
              <a:t>Precipitation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· After condensation occurs (forming clouds), water droplets fall in various forms of </a:t>
            </a:r>
            <a:r>
              <a:rPr lang="en-US" altLang="en-US" i="1" dirty="0">
                <a:solidFill>
                  <a:schemeClr val="bg1"/>
                </a:solidFill>
              </a:rPr>
              <a:t>precipitation </a:t>
            </a:r>
            <a:r>
              <a:rPr lang="en-US" altLang="en-US" dirty="0">
                <a:solidFill>
                  <a:schemeClr val="bg1"/>
                </a:solidFill>
              </a:rPr>
              <a:t>– rain, snow, freezing rain, sleet, or hail, depending upon weather conditions.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· Temperature variations within clouds and/or within the region between the cloud and Earth allows for the various forms of precipitation.</a:t>
            </a:r>
          </a:p>
        </p:txBody>
      </p:sp>
      <p:sp>
        <p:nvSpPr>
          <p:cNvPr id="63491" name="WordArt 5" descr="animated_background">
            <a:extLst>
              <a:ext uri="{FF2B5EF4-FFF2-40B4-BE49-F238E27FC236}">
                <a16:creationId xmlns:a16="http://schemas.microsoft.com/office/drawing/2014/main" id="{DA679134-7C5C-A448-835E-97D9E6A6C3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962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Water Cycle</a:t>
            </a:r>
          </a:p>
        </p:txBody>
      </p:sp>
      <p:grpSp>
        <p:nvGrpSpPr>
          <p:cNvPr id="63492" name="Group 7">
            <a:extLst>
              <a:ext uri="{FF2B5EF4-FFF2-40B4-BE49-F238E27FC236}">
                <a16:creationId xmlns:a16="http://schemas.microsoft.com/office/drawing/2014/main" id="{0837E76F-9557-DD4E-8FFA-1AFF5EDF0D80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63494" name="Picture 8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5B2014E0-4E94-464D-B723-5E9BB3C2AA7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5" name="Text Box 9">
              <a:extLst>
                <a:ext uri="{FF2B5EF4-FFF2-40B4-BE49-F238E27FC236}">
                  <a16:creationId xmlns:a16="http://schemas.microsoft.com/office/drawing/2014/main" id="{85BE5B6D-6C47-A44F-ABF7-C06FC4F26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63493" name="Rectangle 10">
            <a:extLst>
              <a:ext uri="{FF2B5EF4-FFF2-40B4-BE49-F238E27FC236}">
                <a16:creationId xmlns:a16="http://schemas.microsoft.com/office/drawing/2014/main" id="{187D8E95-103F-CF41-B272-70C33A47C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96000"/>
            <a:ext cx="3200400" cy="4572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hlinkClick r:id="rId5"/>
              </a:rPr>
              <a:t>Water Cycle Animation</a:t>
            </a:r>
            <a:endParaRPr lang="en-US" alt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326" name="Oval 6">
            <a:extLst>
              <a:ext uri="{FF2B5EF4-FFF2-40B4-BE49-F238E27FC236}">
                <a16:creationId xmlns:a16="http://schemas.microsoft.com/office/drawing/2014/main" id="{73D7D3E2-4BA3-834D-A821-AFCFCDDEF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C66D5F6A-8F2B-D84C-AC2F-EC63C5753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1"/>
            <a:ext cx="5029200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u="sng" dirty="0">
                <a:solidFill>
                  <a:schemeClr val="bg1"/>
                </a:solidFill>
                <a:latin typeface="Tahoma" panose="020B0604030504040204" pitchFamily="34" charset="0"/>
              </a:rPr>
              <a:t>Rain &amp; Drizzle-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 m</a:t>
            </a:r>
            <a:r>
              <a:rPr lang="en-US" altLang="en-US" sz="2800" dirty="0">
                <a:solidFill>
                  <a:schemeClr val="bg1"/>
                </a:solidFill>
              </a:rPr>
              <a:t>ost common type of precipitation.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u="sng" dirty="0">
                <a:solidFill>
                  <a:schemeClr val="bg1"/>
                </a:solidFill>
                <a:latin typeface="Tahoma" panose="020B0604030504040204" pitchFamily="34" charset="0"/>
              </a:rPr>
              <a:t>Freezing Rain-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</a:rPr>
              <a:t> drizzle from stratus clouds.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u="sng" dirty="0">
                <a:solidFill>
                  <a:schemeClr val="bg1"/>
                </a:solidFill>
                <a:latin typeface="Tahoma" panose="020B0604030504040204" pitchFamily="34" charset="0"/>
              </a:rPr>
              <a:t>Freezing Rain-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 r</a:t>
            </a:r>
            <a:r>
              <a:rPr lang="en-US" altLang="en-US" sz="2800" dirty="0">
                <a:solidFill>
                  <a:schemeClr val="bg1"/>
                </a:solidFill>
              </a:rPr>
              <a:t>aindrops freeze when they hit the ground.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u="sng" dirty="0">
                <a:solidFill>
                  <a:schemeClr val="bg1"/>
                </a:solidFill>
                <a:latin typeface="Tahoma" panose="020B0604030504040204" pitchFamily="34" charset="0"/>
              </a:rPr>
              <a:t>Sleet-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</a:rPr>
              <a:t> raindrops that freeze before they hit the ground.</a:t>
            </a:r>
          </a:p>
        </p:txBody>
      </p:sp>
      <p:sp>
        <p:nvSpPr>
          <p:cNvPr id="64515" name="AutoShape 3" descr="microscope">
            <a:extLst>
              <a:ext uri="{FF2B5EF4-FFF2-40B4-BE49-F238E27FC236}">
                <a16:creationId xmlns:a16="http://schemas.microsoft.com/office/drawing/2014/main" id="{04B94EA2-345B-4F47-80A1-19FC9A17C9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16" name="AutoShape 4" descr="microscope">
            <a:extLst>
              <a:ext uri="{FF2B5EF4-FFF2-40B4-BE49-F238E27FC236}">
                <a16:creationId xmlns:a16="http://schemas.microsoft.com/office/drawing/2014/main" id="{DD9854C5-7BF0-5C4A-851F-8A04CCDED0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17" name="WordArt 5" descr="animated_background">
            <a:extLst>
              <a:ext uri="{FF2B5EF4-FFF2-40B4-BE49-F238E27FC236}">
                <a16:creationId xmlns:a16="http://schemas.microsoft.com/office/drawing/2014/main" id="{EB9488D3-339C-994A-99EF-A696EDD46A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962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Gyparody"/>
              </a:rPr>
              <a:t>Precipitation</a:t>
            </a:r>
          </a:p>
        </p:txBody>
      </p:sp>
      <p:sp>
        <p:nvSpPr>
          <p:cNvPr id="64518" name="Rectangle 18">
            <a:extLst>
              <a:ext uri="{FF2B5EF4-FFF2-40B4-BE49-F238E27FC236}">
                <a16:creationId xmlns:a16="http://schemas.microsoft.com/office/drawing/2014/main" id="{8022CC9E-EC8A-A541-87B7-A76D9182D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248400"/>
            <a:ext cx="3048000" cy="3810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hlinkClick r:id="rId4" action="ppaction://hlinkfile"/>
              </a:rPr>
              <a:t>Waters 3 States Video</a:t>
            </a:r>
            <a:r>
              <a:rPr lang="en-US" altLang="en-US" sz="1800" b="1">
                <a:solidFill>
                  <a:schemeClr val="bg1"/>
                </a:solidFill>
              </a:rPr>
              <a:t> </a:t>
            </a:r>
            <a:r>
              <a:rPr lang="en-US" altLang="en-US" sz="1000" b="1">
                <a:solidFill>
                  <a:schemeClr val="bg1"/>
                </a:solidFill>
              </a:rPr>
              <a:t>6:52</a:t>
            </a:r>
          </a:p>
        </p:txBody>
      </p:sp>
      <p:sp>
        <p:nvSpPr>
          <p:cNvPr id="64519" name="Rectangle 20" descr="gggg05_018">
            <a:extLst>
              <a:ext uri="{FF2B5EF4-FFF2-40B4-BE49-F238E27FC236}">
                <a16:creationId xmlns:a16="http://schemas.microsoft.com/office/drawing/2014/main" id="{EF7BE853-CC96-BC41-90B2-84B1236CB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28600"/>
            <a:ext cx="4114800" cy="3505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4520" name="Picture 13" descr="Interpolated_precipitation">
            <a:extLst>
              <a:ext uri="{FF2B5EF4-FFF2-40B4-BE49-F238E27FC236}">
                <a16:creationId xmlns:a16="http://schemas.microsoft.com/office/drawing/2014/main" id="{25A3B06C-C8CC-9D4B-9FAC-274CBA134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1"/>
            <a:ext cx="39624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Rectangle 19" descr="gggg05_018">
            <a:extLst>
              <a:ext uri="{FF2B5EF4-FFF2-40B4-BE49-F238E27FC236}">
                <a16:creationId xmlns:a16="http://schemas.microsoft.com/office/drawing/2014/main" id="{23613574-DA7B-F646-A156-CA0A13AE3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352800"/>
            <a:ext cx="3733800" cy="2819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4522" name="Picture 17" descr="us_precip">
            <a:extLst>
              <a:ext uri="{FF2B5EF4-FFF2-40B4-BE49-F238E27FC236}">
                <a16:creationId xmlns:a16="http://schemas.microsoft.com/office/drawing/2014/main" id="{8BADD317-5CBA-484F-9262-6DA9DC619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35814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23" name="Group 7">
            <a:extLst>
              <a:ext uri="{FF2B5EF4-FFF2-40B4-BE49-F238E27FC236}">
                <a16:creationId xmlns:a16="http://schemas.microsoft.com/office/drawing/2014/main" id="{6CD0A556-3BA9-814E-859B-9F2980DCCBCC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64524" name="Picture 8" descr="tornado_animation">
              <a:hlinkClick r:id="rId8" action="ppaction://hlinksldjump"/>
              <a:extLst>
                <a:ext uri="{FF2B5EF4-FFF2-40B4-BE49-F238E27FC236}">
                  <a16:creationId xmlns:a16="http://schemas.microsoft.com/office/drawing/2014/main" id="{B33D905F-E800-8643-87CB-4BDB5362C3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5" name="Text Box 9">
              <a:extLst>
                <a:ext uri="{FF2B5EF4-FFF2-40B4-BE49-F238E27FC236}">
                  <a16:creationId xmlns:a16="http://schemas.microsoft.com/office/drawing/2014/main" id="{9FE0D409-CB20-FC4B-B852-31FD77A49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8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75" name="Oval 7">
            <a:extLst>
              <a:ext uri="{FF2B5EF4-FFF2-40B4-BE49-F238E27FC236}">
                <a16:creationId xmlns:a16="http://schemas.microsoft.com/office/drawing/2014/main" id="{F983B7C4-4FF4-994C-AC8E-58F74790B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843D486C-0CF3-154B-9D7F-01C9FED7C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3400" y="457200"/>
            <a:ext cx="4267200" cy="808038"/>
          </a:xfrm>
        </p:spPr>
        <p:txBody>
          <a:bodyPr/>
          <a:lstStyle/>
          <a:p>
            <a:pPr eaLnBrk="1" hangingPunct="1"/>
            <a:r>
              <a:rPr lang="en-US" altLang="en-US" sz="3200" u="sng">
                <a:solidFill>
                  <a:schemeClr val="bg1"/>
                </a:solidFill>
              </a:rPr>
              <a:t>Sleet Profile</a:t>
            </a:r>
          </a:p>
        </p:txBody>
      </p:sp>
      <p:sp>
        <p:nvSpPr>
          <p:cNvPr id="66563" name="WordArt 6" descr="animated_background">
            <a:extLst>
              <a:ext uri="{FF2B5EF4-FFF2-40B4-BE49-F238E27FC236}">
                <a16:creationId xmlns:a16="http://schemas.microsoft.com/office/drawing/2014/main" id="{3B74BD3F-1BA9-9D44-A1FF-B58A56D048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962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Gyparody"/>
              </a:rPr>
              <a:t>Precipitation</a:t>
            </a:r>
          </a:p>
        </p:txBody>
      </p:sp>
      <p:grpSp>
        <p:nvGrpSpPr>
          <p:cNvPr id="66564" name="Group 8">
            <a:extLst>
              <a:ext uri="{FF2B5EF4-FFF2-40B4-BE49-F238E27FC236}">
                <a16:creationId xmlns:a16="http://schemas.microsoft.com/office/drawing/2014/main" id="{B26DCEE4-BF8E-0142-8F2F-E562F8E2B9EA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66568" name="Picture 9" descr="tornado_animation">
              <a:hlinkClick r:id="rId4" action="ppaction://hlinksldjump"/>
              <a:extLst>
                <a:ext uri="{FF2B5EF4-FFF2-40B4-BE49-F238E27FC236}">
                  <a16:creationId xmlns:a16="http://schemas.microsoft.com/office/drawing/2014/main" id="{60F77BDE-6899-BD44-8342-FC0DE9E3CF8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9" name="Text Box 10">
              <a:extLst>
                <a:ext uri="{FF2B5EF4-FFF2-40B4-BE49-F238E27FC236}">
                  <a16:creationId xmlns:a16="http://schemas.microsoft.com/office/drawing/2014/main" id="{78F5A3F5-B851-CE4C-BA69-AFCA63F7B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66565" name="Rectangle 11">
            <a:extLst>
              <a:ext uri="{FF2B5EF4-FFF2-40B4-BE49-F238E27FC236}">
                <a16:creationId xmlns:a16="http://schemas.microsoft.com/office/drawing/2014/main" id="{1D505B85-A698-D24B-BFE9-99D722A2F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248400"/>
            <a:ext cx="3048000" cy="3810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hlinkClick r:id="rId6"/>
              </a:rPr>
              <a:t>Water Cycle Animation 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66566" name="Rectangle 12" descr="gggg05_018">
            <a:extLst>
              <a:ext uri="{FF2B5EF4-FFF2-40B4-BE49-F238E27FC236}">
                <a16:creationId xmlns:a16="http://schemas.microsoft.com/office/drawing/2014/main" id="{9056991E-902D-A844-A8FF-C9FF35FF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143000"/>
            <a:ext cx="5029200" cy="50292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6567" name="Picture 2" descr="rainsnow_cd">
            <a:extLst>
              <a:ext uri="{FF2B5EF4-FFF2-40B4-BE49-F238E27FC236}">
                <a16:creationId xmlns:a16="http://schemas.microsoft.com/office/drawing/2014/main" id="{0AFED6BD-ADD3-8941-BEDA-A4437DDFBD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48768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95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609" name="Oval 2">
            <a:extLst>
              <a:ext uri="{FF2B5EF4-FFF2-40B4-BE49-F238E27FC236}">
                <a16:creationId xmlns:a16="http://schemas.microsoft.com/office/drawing/2014/main" id="{71DCAC0D-69C8-8F4D-BDE1-80B6A9334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47" name="Text Box 3">
            <a:extLst>
              <a:ext uri="{FF2B5EF4-FFF2-40B4-BE49-F238E27FC236}">
                <a16:creationId xmlns:a16="http://schemas.microsoft.com/office/drawing/2014/main" id="{63E15401-776E-6248-8D1A-F6C8DFB0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38200"/>
            <a:ext cx="4191000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>
                <a:solidFill>
                  <a:schemeClr val="bg1"/>
                </a:solidFill>
              </a:rPr>
              <a:t>snow</a:t>
            </a:r>
            <a:r>
              <a:rPr lang="en-US" altLang="en-US" sz="2800" dirty="0">
                <a:solidFill>
                  <a:schemeClr val="bg1"/>
                </a:solidFill>
              </a:rPr>
              <a:t>- as ice grows and merges into clouds they form snowflakes.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u="sng" dirty="0">
                <a:solidFill>
                  <a:schemeClr val="bg1"/>
                </a:solidFill>
              </a:rPr>
              <a:t>hail</a:t>
            </a:r>
            <a:r>
              <a:rPr lang="en-US" altLang="en-US" sz="2800" dirty="0">
                <a:solidFill>
                  <a:schemeClr val="bg1"/>
                </a:solidFill>
              </a:rPr>
              <a:t>- is the largest type of precipitation.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 Lumps or balls of ice that fall from cumulonimbus clouds in warm weather. </a:t>
            </a:r>
          </a:p>
        </p:txBody>
      </p:sp>
      <p:sp>
        <p:nvSpPr>
          <p:cNvPr id="68611" name="AutoShape 4" descr="microscope">
            <a:extLst>
              <a:ext uri="{FF2B5EF4-FFF2-40B4-BE49-F238E27FC236}">
                <a16:creationId xmlns:a16="http://schemas.microsoft.com/office/drawing/2014/main" id="{9BF25478-15DE-1144-BFC0-D8E3D68D25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2" name="AutoShape 5" descr="microscope">
            <a:extLst>
              <a:ext uri="{FF2B5EF4-FFF2-40B4-BE49-F238E27FC236}">
                <a16:creationId xmlns:a16="http://schemas.microsoft.com/office/drawing/2014/main" id="{91BA5AFD-B79F-BD4C-A8D4-9A93118762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3" name="WordArt 6" descr="animated_background">
            <a:extLst>
              <a:ext uri="{FF2B5EF4-FFF2-40B4-BE49-F238E27FC236}">
                <a16:creationId xmlns:a16="http://schemas.microsoft.com/office/drawing/2014/main" id="{434B4DB1-ECB3-3241-9533-E90DDD86BA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962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Gyparody"/>
              </a:rPr>
              <a:t>Precipitation</a:t>
            </a:r>
          </a:p>
        </p:txBody>
      </p:sp>
      <p:sp>
        <p:nvSpPr>
          <p:cNvPr id="68614" name="Rectangle 7">
            <a:extLst>
              <a:ext uri="{FF2B5EF4-FFF2-40B4-BE49-F238E27FC236}">
                <a16:creationId xmlns:a16="http://schemas.microsoft.com/office/drawing/2014/main" id="{79061D46-E00E-E64C-839F-13B2097D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019800"/>
            <a:ext cx="4648200" cy="4572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hlinkClick r:id="rId4" action="ppaction://hlinkfile"/>
              </a:rPr>
              <a:t>The Water Cycle and Clouds Video </a:t>
            </a:r>
            <a:r>
              <a:rPr lang="en-US" altLang="en-US" sz="1000" b="1">
                <a:solidFill>
                  <a:schemeClr val="bg1"/>
                </a:solidFill>
              </a:rPr>
              <a:t>15:01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68615" name="Rectangle 8">
            <a:extLst>
              <a:ext uri="{FF2B5EF4-FFF2-40B4-BE49-F238E27FC236}">
                <a16:creationId xmlns:a16="http://schemas.microsoft.com/office/drawing/2014/main" id="{457F3EB5-A6F6-6046-B356-83AF3D7A8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562600"/>
            <a:ext cx="4648200" cy="4572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hlinkClick r:id="rId5" action="ppaction://hlinkfile"/>
              </a:rPr>
              <a:t>The Sun, Water Cycle, &amp; Climate Video</a:t>
            </a:r>
            <a:r>
              <a:rPr lang="en-US" altLang="en-US" sz="1800" b="1"/>
              <a:t> </a:t>
            </a:r>
            <a:r>
              <a:rPr lang="en-US" altLang="en-US" sz="1000" b="1">
                <a:solidFill>
                  <a:schemeClr val="bg1"/>
                </a:solidFill>
              </a:rPr>
              <a:t>2:37</a:t>
            </a:r>
          </a:p>
        </p:txBody>
      </p:sp>
      <p:sp>
        <p:nvSpPr>
          <p:cNvPr id="68616" name="Rectangle 9" descr="gggg05_018">
            <a:extLst>
              <a:ext uri="{FF2B5EF4-FFF2-40B4-BE49-F238E27FC236}">
                <a16:creationId xmlns:a16="http://schemas.microsoft.com/office/drawing/2014/main" id="{9C0B81EC-C4F5-E34F-9A39-B8DF8A922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581400"/>
            <a:ext cx="2819400" cy="23622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8617" name="Picture 10" descr="snow-animation2">
            <a:extLst>
              <a:ext uri="{FF2B5EF4-FFF2-40B4-BE49-F238E27FC236}">
                <a16:creationId xmlns:a16="http://schemas.microsoft.com/office/drawing/2014/main" id="{56820809-E31D-C944-A1BA-34FC6DC6E4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21089"/>
            <a:ext cx="26670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8" name="Rectangle 11" descr="gggg05_018">
            <a:extLst>
              <a:ext uri="{FF2B5EF4-FFF2-40B4-BE49-F238E27FC236}">
                <a16:creationId xmlns:a16="http://schemas.microsoft.com/office/drawing/2014/main" id="{AACA8843-7127-9B41-901C-9F84CE683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8600"/>
            <a:ext cx="2971800" cy="29718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68619" name="Group 12">
            <a:extLst>
              <a:ext uri="{FF2B5EF4-FFF2-40B4-BE49-F238E27FC236}">
                <a16:creationId xmlns:a16="http://schemas.microsoft.com/office/drawing/2014/main" id="{2FE7209A-4501-614E-8B1F-D0DADD32A423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68621" name="Picture 13" descr="tornado_animation">
              <a:hlinkClick r:id="rId8" action="ppaction://hlinksldjump"/>
              <a:extLst>
                <a:ext uri="{FF2B5EF4-FFF2-40B4-BE49-F238E27FC236}">
                  <a16:creationId xmlns:a16="http://schemas.microsoft.com/office/drawing/2014/main" id="{AAA5F5A3-0FCA-3C4B-B3A7-2075DB6230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22" name="Text Box 14">
              <a:extLst>
                <a:ext uri="{FF2B5EF4-FFF2-40B4-BE49-F238E27FC236}">
                  <a16:creationId xmlns:a16="http://schemas.microsoft.com/office/drawing/2014/main" id="{1A91F38B-3D50-8F41-B5FF-A146F9A79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pic>
        <p:nvPicPr>
          <p:cNvPr id="68620" name="Picture 15" descr="hailanim">
            <a:extLst>
              <a:ext uri="{FF2B5EF4-FFF2-40B4-BE49-F238E27FC236}">
                <a16:creationId xmlns:a16="http://schemas.microsoft.com/office/drawing/2014/main" id="{378A2E19-DF0B-D44B-B6E6-ACB4AF280F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7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>
            <a:extLst>
              <a:ext uri="{FF2B5EF4-FFF2-40B4-BE49-F238E27FC236}">
                <a16:creationId xmlns:a16="http://schemas.microsoft.com/office/drawing/2014/main" id="{F77FF07C-2647-D54D-B7CD-7DD0CCC7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658" name="Group 4">
            <a:extLst>
              <a:ext uri="{FF2B5EF4-FFF2-40B4-BE49-F238E27FC236}">
                <a16:creationId xmlns:a16="http://schemas.microsoft.com/office/drawing/2014/main" id="{4B02A570-F2E5-9A4B-A0C2-50FCB81EF50A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70659" name="Picture 5" descr="tornado_animation">
              <a:hlinkClick r:id="rId4" action="ppaction://hlinksldjump"/>
              <a:extLst>
                <a:ext uri="{FF2B5EF4-FFF2-40B4-BE49-F238E27FC236}">
                  <a16:creationId xmlns:a16="http://schemas.microsoft.com/office/drawing/2014/main" id="{93FF9A9B-9A05-E345-90B2-C1B9EBEA7C1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0" name="Text Box 6">
              <a:extLst>
                <a:ext uri="{FF2B5EF4-FFF2-40B4-BE49-F238E27FC236}">
                  <a16:creationId xmlns:a16="http://schemas.microsoft.com/office/drawing/2014/main" id="{30CF9FF5-465B-F748-8215-61F8F6016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98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87" name="Oval 7">
            <a:extLst>
              <a:ext uri="{FF2B5EF4-FFF2-40B4-BE49-F238E27FC236}">
                <a16:creationId xmlns:a16="http://schemas.microsoft.com/office/drawing/2014/main" id="{E7D94AC4-F178-2A4C-8662-DFD988AA3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06" name="Text Box 4">
            <a:extLst>
              <a:ext uri="{FF2B5EF4-FFF2-40B4-BE49-F238E27FC236}">
                <a16:creationId xmlns:a16="http://schemas.microsoft.com/office/drawing/2014/main" id="{5C548367-23AC-374E-BE0B-73AC17C46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90600"/>
            <a:ext cx="7924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 u="sng" dirty="0">
                <a:solidFill>
                  <a:schemeClr val="bg1"/>
                </a:solidFill>
              </a:rPr>
              <a:t>Evaporation/Transpiration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· Water enters the atmosphere as water vapor through evaporation and transpiration, plants releasing water vapor.</a:t>
            </a:r>
          </a:p>
        </p:txBody>
      </p:sp>
      <p:sp>
        <p:nvSpPr>
          <p:cNvPr id="72707" name="WordArt 5" descr="animated_background">
            <a:extLst>
              <a:ext uri="{FF2B5EF4-FFF2-40B4-BE49-F238E27FC236}">
                <a16:creationId xmlns:a16="http://schemas.microsoft.com/office/drawing/2014/main" id="{BFAB7843-2C17-0E4F-AE2D-5274A3A819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962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Water Cycle</a:t>
            </a: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01764E08-CA4C-8949-9705-CE778E92C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989388"/>
            <a:ext cx="7696200" cy="286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chemeClr val="bg1"/>
                </a:solidFill>
                <a:latin typeface="Tahoma" panose="020B0604030504040204" pitchFamily="34" charset="0"/>
              </a:rPr>
              <a:t>Humidity</a:t>
            </a: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- 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the amount of water vapor in the air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chemeClr val="bg1"/>
                </a:solidFill>
                <a:latin typeface="Tahoma" panose="020B0604030504040204" pitchFamily="34" charset="0"/>
              </a:rPr>
              <a:t>Relative humidity-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 compares the amount of water in the air with the maximum amount of water vapor that can be present at that temperature</a:t>
            </a:r>
            <a:endParaRPr lang="en-US" altLang="en-US" sz="2800" b="1" u="sng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grpSp>
        <p:nvGrpSpPr>
          <p:cNvPr id="72709" name="Group 8">
            <a:extLst>
              <a:ext uri="{FF2B5EF4-FFF2-40B4-BE49-F238E27FC236}">
                <a16:creationId xmlns:a16="http://schemas.microsoft.com/office/drawing/2014/main" id="{0A8D1820-0E1D-FF49-9B06-AA500A92A8F9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72710" name="Picture 9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A5EADDC5-85E0-BC46-AEA1-353BAA9D2DD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1" name="Text Box 10">
              <a:extLst>
                <a:ext uri="{FF2B5EF4-FFF2-40B4-BE49-F238E27FC236}">
                  <a16:creationId xmlns:a16="http://schemas.microsoft.com/office/drawing/2014/main" id="{F8722034-C1B4-D147-8A8D-C32D8823A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25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471</Words>
  <Application>Microsoft Macintosh PowerPoint</Application>
  <PresentationFormat>Widescreen</PresentationFormat>
  <Paragraphs>78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Gyparody</vt:lpstr>
      <vt:lpstr>Tahoma</vt:lpstr>
      <vt:lpstr>X-Files</vt:lpstr>
      <vt:lpstr>Office Theme</vt:lpstr>
      <vt:lpstr>Water cycle</vt:lpstr>
      <vt:lpstr>PowerPoint Presentation</vt:lpstr>
      <vt:lpstr>PowerPoint Presentation</vt:lpstr>
      <vt:lpstr>PowerPoint Presentation</vt:lpstr>
      <vt:lpstr>PowerPoint Presentation</vt:lpstr>
      <vt:lpstr>Sleet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cycle</dc:title>
  <dc:creator>Microsoft Office User</dc:creator>
  <cp:lastModifiedBy>Microsoft Office User</cp:lastModifiedBy>
  <cp:revision>6</cp:revision>
  <dcterms:created xsi:type="dcterms:W3CDTF">2019-08-26T23:44:20Z</dcterms:created>
  <dcterms:modified xsi:type="dcterms:W3CDTF">2019-08-28T20:14:15Z</dcterms:modified>
</cp:coreProperties>
</file>